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8" r:id="rId3"/>
    <p:sldId id="279" r:id="rId4"/>
    <p:sldId id="277" r:id="rId5"/>
    <p:sldId id="284" r:id="rId6"/>
    <p:sldId id="269" r:id="rId7"/>
    <p:sldId id="281" r:id="rId8"/>
    <p:sldId id="282" r:id="rId9"/>
    <p:sldId id="257" r:id="rId10"/>
    <p:sldId id="283" r:id="rId11"/>
    <p:sldId id="285" r:id="rId1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>
        <p:scale>
          <a:sx n="70" d="100"/>
          <a:sy n="70" d="100"/>
        </p:scale>
        <p:origin x="2784" y="10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3138" y="54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0685C-3CBC-45DD-9E31-BBAB95D84E7D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58A34-7DB7-46E3-B1F7-E2282BDE67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832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BE7AF-4CFC-471A-A4A3-8D311758CFB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ACEAE-1A0F-41A1-9298-0C6117E8F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19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>
                <a:latin typeface="Agenda-Bold" panose="02000603040000020004" pitchFamily="2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0EB67-F2F0-43D1-852B-44B011BB07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0EB67-F2F0-43D1-852B-44B011BB07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40EB67-F2F0-43D1-852B-44B011BB078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640EB67-F2F0-43D1-852B-44B011BB078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0EB67-F2F0-43D1-852B-44B011BB078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0EB67-F2F0-43D1-852B-44B011BB078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40EB67-F2F0-43D1-852B-44B011BB078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0EB67-F2F0-43D1-852B-44B011BB07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40EB67-F2F0-43D1-852B-44B011BB078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40EB67-F2F0-43D1-852B-44B011BB078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A12500B-73A7-4C0E-8844-09ED070C17C2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40EB67-F2F0-43D1-852B-44B011BB078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Agenda-Bold" panose="02000603040000020004" pitchFamily="2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362200"/>
            <a:ext cx="640080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 Chairs</a:t>
            </a:r>
            <a:b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21, 2016</a:t>
            </a:r>
            <a:br>
              <a:rPr lang="en-US" sz="3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Learning </a:t>
            </a:r>
            <a:b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Outcomes Assessment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4648200"/>
            <a:ext cx="5257800" cy="2057400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Enhancing Program Assessment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Requests for Assessment Processes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Timeline and Support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636" y="457200"/>
            <a:ext cx="1924812" cy="48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7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Assessment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7467600" cy="4873752"/>
          </a:xfrm>
        </p:spPr>
        <p:txBody>
          <a:bodyPr>
            <a:no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000" dirty="0" smtClean="0"/>
              <a:t>How are you currently assessing Student Learning Outcomes for programs?</a:t>
            </a:r>
          </a:p>
          <a:p>
            <a:pPr marL="0" lvl="1" indent="0">
              <a:spcBef>
                <a:spcPts val="600"/>
              </a:spcBef>
              <a:buSzPct val="70000"/>
              <a:buNone/>
            </a:pPr>
            <a:endParaRPr lang="en-US" sz="2000" dirty="0"/>
          </a:p>
          <a:p>
            <a:r>
              <a:rPr lang="en-US" sz="2000" dirty="0" smtClean="0"/>
              <a:t>How could your department increase focus on program SLOs?</a:t>
            </a:r>
          </a:p>
          <a:p>
            <a:endParaRPr lang="en-US" sz="2000" dirty="0"/>
          </a:p>
          <a:p>
            <a:r>
              <a:rPr lang="en-US" sz="2000" dirty="0" smtClean="0"/>
              <a:t>What are the challenges in doing this work? How has your department addressed challenges?</a:t>
            </a:r>
          </a:p>
          <a:p>
            <a:endParaRPr lang="en-US" sz="2000" dirty="0"/>
          </a:p>
          <a:p>
            <a:r>
              <a:rPr lang="en-US" sz="2000" dirty="0" smtClean="0"/>
              <a:t>How could we improve our efforts as a campus?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1968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Feedback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0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1143000"/>
          </a:xfrm>
        </p:spPr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467600" cy="487375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President’s initiative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New committee to focus on SLO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College Assessment Committee was restructured into the SLO Committee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confirm all departments have clear SLOs and plan for assessing and using data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Offer support to departments and faculty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Primary goal is to clarify and strengthen use and assessment of student learning outcomes across all academic programs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Starting with academics and looking at whole campus</a:t>
            </a:r>
          </a:p>
        </p:txBody>
      </p:sp>
    </p:spTree>
    <p:extLst>
      <p:ext uri="{BB962C8B-B14F-4D97-AF65-F5344CB8AC3E}">
        <p14:creationId xmlns:p14="http://schemas.microsoft.com/office/powerpoint/2010/main" val="158566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Specific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may already have this and just need to provide links to current work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Outcomes and assessments are discipline specific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Each department may approach differently</a:t>
            </a:r>
          </a:p>
          <a:p>
            <a:endParaRPr lang="en-US" dirty="0"/>
          </a:p>
          <a:p>
            <a:r>
              <a:rPr lang="en-US" dirty="0" smtClean="0"/>
              <a:t>Resources allocated to each department based on number of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5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Program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Clarify and strengthen expectations to enhance student learning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Connect work with mission and priorities of department and college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Expand recognition of student learning and effective teaching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Make information accessible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Meet MSCHE recommendation 2012 </a:t>
            </a:r>
          </a:p>
        </p:txBody>
      </p:sp>
    </p:spTree>
    <p:extLst>
      <p:ext uri="{BB962C8B-B14F-4D97-AF65-F5344CB8AC3E}">
        <p14:creationId xmlns:p14="http://schemas.microsoft.com/office/powerpoint/2010/main" val="215358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Middle States (MSCHE) Recommendation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467600" cy="4873625"/>
          </a:xfrm>
        </p:spPr>
        <p:txBody>
          <a:bodyPr/>
          <a:lstStyle/>
          <a:p>
            <a:r>
              <a:rPr lang="en-US" i="1" dirty="0" smtClean="0"/>
              <a:t>Measurable goals, objectives, and student learning outcomes should be developed and assessed in all academic programs—regardless of external accreditation—at the </a:t>
            </a:r>
            <a:r>
              <a:rPr lang="en-US" i="1" dirty="0"/>
              <a:t>course, program and unit</a:t>
            </a:r>
            <a:r>
              <a:rPr lang="en-US" i="1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Response due in June 2017 that shows we have addressed this and made progress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22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Four Elements of Assessment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153400" cy="48737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300" dirty="0" smtClean="0"/>
              <a:t>1. Articulate major </a:t>
            </a:r>
            <a:r>
              <a:rPr lang="en-US" sz="2300" b="1" dirty="0" smtClean="0"/>
              <a:t>student learning outcomes </a:t>
            </a:r>
            <a:r>
              <a:rPr lang="en-US" sz="2300" dirty="0" smtClean="0"/>
              <a:t>for each program 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300" dirty="0" smtClean="0"/>
              <a:t>Summarized in catalog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300" dirty="0" smtClean="0"/>
              <a:t>Graduate and undergraduate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300" dirty="0" smtClean="0"/>
              <a:t>Vary by department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en-US" sz="2300" dirty="0" smtClean="0"/>
          </a:p>
          <a:p>
            <a:pPr marL="0" indent="0">
              <a:buClrTx/>
              <a:buNone/>
            </a:pPr>
            <a:r>
              <a:rPr lang="en-US" sz="2300" dirty="0" smtClean="0"/>
              <a:t>2. Illustrate how requirements (e.g., courses) </a:t>
            </a:r>
            <a:r>
              <a:rPr lang="en-US" sz="2300" b="1" dirty="0" smtClean="0"/>
              <a:t>map</a:t>
            </a:r>
            <a:r>
              <a:rPr lang="en-US" sz="2300" dirty="0" smtClean="0"/>
              <a:t> to the outcomes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2300" dirty="0" smtClean="0"/>
          </a:p>
          <a:p>
            <a:pPr marL="0" indent="0">
              <a:buClrTx/>
              <a:buNone/>
            </a:pPr>
            <a:r>
              <a:rPr lang="en-US" sz="2300" dirty="0" smtClean="0"/>
              <a:t>3. Identify the </a:t>
            </a:r>
            <a:r>
              <a:rPr lang="en-US" sz="2300" b="1" dirty="0" smtClean="0"/>
              <a:t>methods of assessment </a:t>
            </a:r>
            <a:r>
              <a:rPr lang="en-US" sz="2300" dirty="0" smtClean="0"/>
              <a:t>for each outcome 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300" dirty="0" smtClean="0"/>
              <a:t>In class assignments/tests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300" dirty="0" smtClean="0"/>
              <a:t>Portfolio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300" dirty="0" smtClean="0"/>
              <a:t>Culminating experiences/internships/comps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en-US" sz="2300" dirty="0" smtClean="0"/>
          </a:p>
          <a:p>
            <a:pPr marL="0" indent="0">
              <a:buClrTx/>
              <a:buNone/>
            </a:pPr>
            <a:r>
              <a:rPr lang="en-US" sz="2300" dirty="0" smtClean="0"/>
              <a:t>4. Describe </a:t>
            </a:r>
            <a:r>
              <a:rPr lang="en-US" sz="2300" b="1" dirty="0" smtClean="0"/>
              <a:t>assessment cycle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dirty="0" smtClean="0"/>
              <a:t>when are assessments conducted and collected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300" dirty="0" smtClean="0"/>
              <a:t>how will department analyze/use findings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21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100" b="1" dirty="0" smtClean="0"/>
              <a:t>Recommendation to embed this in a revised annual report structure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dirty="0" smtClean="0"/>
              <a:t>Selected outcomes discussed each year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0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SLO				May 12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Map				Beginning of fall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Assessments		Beginning of fall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Cycle			Beginning of fall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957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SLO Committee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Reference materials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Discipline specific resources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Examples from departments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Suggestions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71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</a:t>
            </a:r>
            <a:r>
              <a:rPr lang="en-US" sz="3600" dirty="0" smtClean="0"/>
              <a:t>Annual Report Revision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Format</a:t>
            </a:r>
          </a:p>
          <a:p>
            <a:pPr lvl="1"/>
            <a:r>
              <a:rPr lang="en-US" sz="1800" dirty="0" smtClean="0"/>
              <a:t>Executive summary of activities, accomplishments, and challenges and how they relate to campus priorities as appropriate (enrollment, teaching, service, learning)</a:t>
            </a:r>
          </a:p>
          <a:p>
            <a:pPr lvl="1"/>
            <a:r>
              <a:rPr lang="en-US" sz="1800" dirty="0" smtClean="0"/>
              <a:t>Major focus on student learning</a:t>
            </a:r>
          </a:p>
          <a:p>
            <a:pPr marL="365760" lvl="1" indent="0">
              <a:buNone/>
            </a:pPr>
            <a:endParaRPr lang="en-US" sz="1800" dirty="0" smtClean="0"/>
          </a:p>
          <a:p>
            <a:r>
              <a:rPr lang="en-US" sz="2000" dirty="0" smtClean="0"/>
              <a:t>SLO Assessment Findings Focus</a:t>
            </a:r>
          </a:p>
          <a:p>
            <a:pPr lvl="1"/>
            <a:r>
              <a:rPr lang="en-US" sz="1800" dirty="0" smtClean="0"/>
              <a:t>Previous year findings (have the year to discuss)</a:t>
            </a:r>
          </a:p>
          <a:p>
            <a:pPr lvl="1"/>
            <a:r>
              <a:rPr lang="en-US" sz="1800" dirty="0" smtClean="0"/>
              <a:t>Which outcome(s) were assessed</a:t>
            </a:r>
          </a:p>
          <a:p>
            <a:pPr lvl="1"/>
            <a:r>
              <a:rPr lang="en-US" sz="1800" dirty="0" smtClean="0"/>
              <a:t>How were they assessed</a:t>
            </a:r>
          </a:p>
          <a:p>
            <a:pPr lvl="1"/>
            <a:r>
              <a:rPr lang="en-US" sz="1800" dirty="0" smtClean="0"/>
              <a:t>Key findings from analysis and discussion</a:t>
            </a:r>
          </a:p>
          <a:p>
            <a:pPr lvl="1"/>
            <a:r>
              <a:rPr lang="en-US" sz="1800" dirty="0" smtClean="0"/>
              <a:t>Changes made based on findings</a:t>
            </a:r>
          </a:p>
          <a:p>
            <a:pPr lvl="1"/>
            <a:r>
              <a:rPr lang="en-US" sz="1800" dirty="0" smtClean="0"/>
              <a:t>Which outcome(s) will be assessed in next year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Individual Faculty Reports paper or </a:t>
            </a:r>
            <a:r>
              <a:rPr lang="en-US" sz="2000" dirty="0"/>
              <a:t>T</a:t>
            </a:r>
            <a:r>
              <a:rPr lang="en-US" sz="2000" dirty="0" smtClean="0"/>
              <a:t>askstream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3110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3775</TotalTime>
  <Words>435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Agenda-Bold</vt:lpstr>
      <vt:lpstr>Calibri</vt:lpstr>
      <vt:lpstr>Century Schoolbook</vt:lpstr>
      <vt:lpstr>Courier New</vt:lpstr>
      <vt:lpstr>Verdana</vt:lpstr>
      <vt:lpstr>Wingdings</vt:lpstr>
      <vt:lpstr>Wingdings 2</vt:lpstr>
      <vt:lpstr>Oriel</vt:lpstr>
      <vt:lpstr> Joint Chairs March 21, 2016  Student Learning  Outcomes Assessment</vt:lpstr>
      <vt:lpstr>Introduction </vt:lpstr>
      <vt:lpstr>Department Specific Assessments</vt:lpstr>
      <vt:lpstr>Goals of Program Assessment</vt:lpstr>
      <vt:lpstr>Middle States (MSCHE) Recommendation</vt:lpstr>
      <vt:lpstr>Four Elements of Assessment Plan</vt:lpstr>
      <vt:lpstr>Timeline</vt:lpstr>
      <vt:lpstr>Resources</vt:lpstr>
      <vt:lpstr>Proposed Annual Report Revision</vt:lpstr>
      <vt:lpstr>Program Assessment Discussion</vt:lpstr>
      <vt:lpstr>Annual Report</vt:lpstr>
    </vt:vector>
  </TitlesOfParts>
  <Company>Academic Computing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Learning  Outcomes Committee</dc:title>
  <dc:creator>SUNY Cortland</dc:creator>
  <cp:lastModifiedBy>Laura Winger</cp:lastModifiedBy>
  <cp:revision>60</cp:revision>
  <cp:lastPrinted>2016-03-16T19:14:19Z</cp:lastPrinted>
  <dcterms:created xsi:type="dcterms:W3CDTF">2016-02-02T13:23:17Z</dcterms:created>
  <dcterms:modified xsi:type="dcterms:W3CDTF">2016-04-11T16:59:24Z</dcterms:modified>
</cp:coreProperties>
</file>